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0" r:id="rId3"/>
    <p:sldId id="261" r:id="rId4"/>
    <p:sldId id="272" r:id="rId5"/>
    <p:sldId id="262" r:id="rId6"/>
    <p:sldId id="263" r:id="rId7"/>
    <p:sldId id="264" r:id="rId8"/>
    <p:sldId id="277" r:id="rId9"/>
    <p:sldId id="276" r:id="rId10"/>
    <p:sldId id="267" r:id="rId11"/>
    <p:sldId id="265" r:id="rId12"/>
    <p:sldId id="266" r:id="rId13"/>
    <p:sldId id="268" r:id="rId14"/>
    <p:sldId id="274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EE"/>
    <a:srgbClr val="642F04"/>
    <a:srgbClr val="3BA216"/>
    <a:srgbClr val="0095FA"/>
    <a:srgbClr val="008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3" autoAdjust="0"/>
    <p:restoredTop sz="94543" autoAdjust="0"/>
  </p:normalViewPr>
  <p:slideViewPr>
    <p:cSldViewPr>
      <p:cViewPr>
        <p:scale>
          <a:sx n="75" d="100"/>
          <a:sy n="75" d="100"/>
        </p:scale>
        <p:origin x="-1003" y="-1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40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AA133-BC05-4B57-AEDF-7BDC71F4D1D3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B7796-997D-4472-BA0F-21FB819F54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301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58ECF-3D3B-41D2-B895-0E874EAB84E5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D7D4F-8DC0-4AA4-A2AA-D4C0925F2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0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D7D4F-8DC0-4AA4-A2AA-D4C0925F29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11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D7D4F-8DC0-4AA4-A2AA-D4C0925F29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01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4288" y="-184"/>
            <a:ext cx="9144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44825" y="47625"/>
            <a:ext cx="9052066" cy="6765751"/>
          </a:xfrm>
          <a:prstGeom prst="roundRect">
            <a:avLst>
              <a:gd name="adj" fmla="val 2458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331640" y="3717032"/>
            <a:ext cx="6400800" cy="7200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93610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13" idx="3"/>
          </p:cNvCxnSpPr>
          <p:nvPr userDrawn="1"/>
        </p:nvCxnSpPr>
        <p:spPr>
          <a:xfrm>
            <a:off x="1613300" y="6685329"/>
            <a:ext cx="5550988" cy="1749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4"/>
          <p:cNvSpPr txBox="1">
            <a:spLocks/>
          </p:cNvSpPr>
          <p:nvPr userDrawn="1"/>
        </p:nvSpPr>
        <p:spPr>
          <a:xfrm>
            <a:off x="2880320" y="6669360"/>
            <a:ext cx="3635896" cy="20233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Copyrightⓒ. All Rights Reserved By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Punch First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8207896" y="6520259"/>
            <a:ext cx="93610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fld id="{4BEDD84E-25D4-4983-8AA1-2863C96F08D9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715110" y="6489196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solidFill>
                  <a:schemeClr val="bg1"/>
                </a:solidFill>
              </a:rPr>
              <a:t>Punch First LLC</a:t>
            </a:r>
            <a:endParaRPr lang="ko-KR" altLang="en-US" sz="11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3274" y="6485274"/>
            <a:ext cx="1500026" cy="40011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0" dirty="0" smtClean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 Black" pitchFamily="34" charset="0"/>
              </a:rPr>
              <a:t>Project G</a:t>
            </a:r>
            <a:endParaRPr lang="en-US" altLang="ko-KR" sz="2000" b="0" dirty="0" smtClean="0">
              <a:solidFill>
                <a:schemeClr val="bg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Arial Black" pitchFamily="34" charset="0"/>
            </a:endParaRPr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825" y="800564"/>
            <a:ext cx="9052066" cy="5688632"/>
          </a:xfrm>
          <a:prstGeom prst="roundRect">
            <a:avLst>
              <a:gd name="adj" fmla="val 2458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7160" y="116632"/>
            <a:ext cx="7355160" cy="542968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l">
              <a:defRPr sz="2800" b="1" cap="none" spc="15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hdmZqj_G2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43608" y="1865680"/>
            <a:ext cx="5256584" cy="1080120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642F04"/>
                </a:solidFill>
              </a:rPr>
              <a:t>Project </a:t>
            </a:r>
            <a:r>
              <a:rPr lang="en-US" altLang="ko-KR" sz="5400" b="1" dirty="0" smtClean="0">
                <a:solidFill>
                  <a:srgbClr val="FF0000"/>
                </a:solidFill>
              </a:rPr>
              <a:t>G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427984" y="2923808"/>
            <a:ext cx="5256584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642F04"/>
                </a:solidFill>
              </a:rPr>
              <a:t>게임소개서</a:t>
            </a:r>
            <a:endParaRPr lang="ko-KR" altLang="en-US" sz="2400" b="1" dirty="0">
              <a:solidFill>
                <a:srgbClr val="642F04"/>
              </a:solidFill>
            </a:endParaRPr>
          </a:p>
        </p:txBody>
      </p:sp>
      <p:pic>
        <p:nvPicPr>
          <p:cNvPr id="8" name="Picture 6" descr="http://2.bp.blogspot.com/-dVBlXsYUmZw/Tec9wtfqIeI/AAAAAAAAA9s/aEUiAvksq8g/s1600/jap+horror+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23320"/>
            <a:ext cx="4681096" cy="468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7308304" y="6123722"/>
            <a:ext cx="1872208" cy="833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smtClean="0">
                <a:solidFill>
                  <a:srgbClr val="642F04"/>
                </a:solidFill>
              </a:rPr>
              <a:t>By Hansol420</a:t>
            </a:r>
            <a:endParaRPr lang="ko-KR" altLang="en-US" sz="1400" b="1" dirty="0">
              <a:solidFill>
                <a:srgbClr val="642F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3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7504" y="999778"/>
            <a:ext cx="8928992" cy="70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79512" y="1317804"/>
            <a:ext cx="864096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5616" y="993616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업적 시스템</a:t>
            </a:r>
            <a:endParaRPr lang="ko-KR" altLang="en-US" sz="2000" b="1" i="1" dirty="0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292101"/>
            <a:ext cx="61926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성취욕을 자극하는 업적 시스템</a:t>
            </a:r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”</a:t>
            </a:r>
            <a:endParaRPr lang="ko-KR" altLang="en-US" sz="2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flipH="1">
            <a:off x="8388424" y="999778"/>
            <a:ext cx="648072" cy="70102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softzen\Desktop\업적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33" y="1916832"/>
            <a:ext cx="3595022" cy="215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91980" y="2008872"/>
            <a:ext cx="43564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업</a:t>
            </a:r>
            <a:r>
              <a:rPr lang="ko-KR" altLang="en-US" sz="1200" b="1" dirty="0">
                <a:solidFill>
                  <a:schemeClr val="tx2"/>
                </a:solidFill>
              </a:rPr>
              <a:t>적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시스템이란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유저가 게임을 즐기는데 무언가 달성했다는 </a:t>
            </a:r>
            <a:r>
              <a:rPr lang="ko-KR" altLang="en-US" sz="1200" b="1" dirty="0">
                <a:solidFill>
                  <a:srgbClr val="FF0000"/>
                </a:solidFill>
              </a:rPr>
              <a:t>성취감</a:t>
            </a:r>
            <a:r>
              <a:rPr lang="ko-KR" altLang="en-US" sz="1200" dirty="0"/>
              <a:t>을 주며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다른 유저에게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자랑</a:t>
            </a:r>
            <a:r>
              <a:rPr lang="ko-KR" altLang="en-US" sz="1200" dirty="0" smtClean="0"/>
              <a:t> 할 수 있는 요소가 된다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ko-KR" sz="1200" dirty="0"/>
              <a:t>업적을 달성하면 </a:t>
            </a:r>
            <a:r>
              <a:rPr lang="ko-KR" altLang="ko-KR" sz="1200" b="1" dirty="0" smtClean="0">
                <a:solidFill>
                  <a:srgbClr val="FF0000"/>
                </a:solidFill>
              </a:rPr>
              <a:t>포인트</a:t>
            </a:r>
            <a:r>
              <a:rPr lang="en-US" altLang="ko-KR" sz="1200" dirty="0" smtClean="0"/>
              <a:t> </a:t>
            </a:r>
            <a:r>
              <a:rPr lang="ko-KR" altLang="ko-KR" sz="1200" dirty="0"/>
              <a:t>또는 </a:t>
            </a:r>
            <a:r>
              <a:rPr lang="ko-KR" altLang="ko-KR" sz="1200" b="1" dirty="0">
                <a:solidFill>
                  <a:srgbClr val="FF0000"/>
                </a:solidFill>
              </a:rPr>
              <a:t>아이템</a:t>
            </a:r>
            <a:r>
              <a:rPr lang="ko-KR" altLang="ko-KR" sz="1200" dirty="0"/>
              <a:t>을 </a:t>
            </a:r>
            <a:r>
              <a:rPr lang="ko-KR" altLang="ko-KR" sz="1200" dirty="0" smtClean="0"/>
              <a:t>주</a:t>
            </a:r>
            <a:r>
              <a:rPr lang="ko-KR" altLang="en-US" sz="1200" dirty="0" smtClean="0"/>
              <a:t>거나 상점에서 구입할 수 없는 유료아이템을 주어</a:t>
            </a:r>
            <a:r>
              <a:rPr lang="ko-KR" altLang="ko-KR" sz="1200" dirty="0" smtClean="0"/>
              <a:t> </a:t>
            </a:r>
            <a:r>
              <a:rPr lang="ko-KR" altLang="ko-KR" sz="1200" dirty="0"/>
              <a:t>유저들의 달성 의지를 </a:t>
            </a:r>
            <a:r>
              <a:rPr lang="ko-KR" altLang="ko-KR" sz="1200" dirty="0" smtClean="0"/>
              <a:t>높</a:t>
            </a:r>
            <a:r>
              <a:rPr lang="ko-KR" altLang="en-US" sz="1200" dirty="0" smtClean="0"/>
              <a:t>이게 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또한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칭호</a:t>
            </a:r>
            <a:r>
              <a:rPr lang="ko-KR" altLang="en-US" sz="1200" dirty="0" smtClean="0"/>
              <a:t>를 얻을 수 있는 업적이 존재한다</a:t>
            </a:r>
            <a:r>
              <a:rPr lang="en-US" altLang="ko-KR" sz="1200" dirty="0" smtClean="0"/>
              <a:t>. </a:t>
            </a:r>
            <a:endParaRPr lang="ko-KR" altLang="ko-KR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6021288"/>
            <a:ext cx="74888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업적을 달성하면 유료 아이템 및 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칭호를 얻을 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수 있다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4" name="Picture 4" descr="https://encrypted-tbn0.gstatic.com/images?q=tbn:ANd9GcSFqWP9dctNd8bcO7KTyuSCvqV-dmT6YV_wQ8oNGkRgR4FtIMl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1" y="4365104"/>
            <a:ext cx="7485118" cy="152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1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부분유료화 모델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7504" y="999778"/>
            <a:ext cx="8928992" cy="70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323528" y="1317804"/>
            <a:ext cx="849694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5616" y="993616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무료로 얼마든지 플레이 가능</a:t>
            </a:r>
            <a:r>
              <a:rPr lang="en-US" altLang="ko-KR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!</a:t>
            </a:r>
            <a:endParaRPr lang="ko-KR" altLang="en-US" sz="2000" b="1" i="1" dirty="0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1292101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편의 및 시간절약 아이템을 판매</a:t>
            </a:r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!</a:t>
            </a:r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”</a:t>
            </a:r>
            <a:endParaRPr lang="ko-KR" altLang="en-US" sz="2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flipH="1">
            <a:off x="8388424" y="999778"/>
            <a:ext cx="648072" cy="70102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 descr="http://appdata.hungryapp.co.kr/data_file/data_img/201310/11/W7c4Cd613814936737922821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0" t="7808" r="1126" b="7965"/>
          <a:stretch/>
        </p:blipFill>
        <p:spPr bwMode="auto">
          <a:xfrm>
            <a:off x="501864" y="1844824"/>
            <a:ext cx="2592288" cy="40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blogs.reuters.com/faithworld/files/2008/05/incense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68092"/>
            <a:ext cx="1652938" cy="213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07904" y="5062583"/>
            <a:ext cx="23762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향초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장소 이동이 힘든 유저들에게는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향초 아이템을 사용함으로써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다양한 유령들 출현이 가능함</a:t>
            </a:r>
            <a:endParaRPr lang="en-US" altLang="ko-KR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896036" y="2017992"/>
            <a:ext cx="2591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예시 판매 아이템 </a:t>
            </a:r>
            <a:r>
              <a:rPr lang="en-US" altLang="ko-KR" sz="2000" b="1" dirty="0" smtClean="0"/>
              <a:t>-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673408" y="598121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Shop (</a:t>
            </a:r>
            <a:r>
              <a:rPr lang="ko-KR" altLang="en-US" b="1" dirty="0" smtClean="0"/>
              <a:t>예시 이미지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</p:txBody>
      </p:sp>
      <p:pic>
        <p:nvPicPr>
          <p:cNvPr id="9224" name="Picture 8" descr="http://img3.wikia.nocookie.net/__cb20120630140127/hiddenchronicles/images/7/7f/HO_SeanceP_Incens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24386"/>
            <a:ext cx="619125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png-4.findicons.com/files/icons/2198/dark_glass/128/wif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73" y="299574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340693" y="4941168"/>
            <a:ext cx="2376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ko-KR" altLang="en-US" sz="1200" b="1" dirty="0" err="1" smtClean="0">
                <a:solidFill>
                  <a:schemeClr val="tx2"/>
                </a:solidFill>
              </a:rPr>
              <a:t>레이다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&amp;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각종 </a:t>
            </a:r>
            <a:r>
              <a:rPr lang="ko-KR" altLang="en-US" sz="1200" b="1" dirty="0" err="1" smtClean="0">
                <a:solidFill>
                  <a:schemeClr val="tx2"/>
                </a:solidFill>
              </a:rPr>
              <a:t>부스터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Radar</a:t>
            </a:r>
            <a:r>
              <a:rPr lang="ko-KR" altLang="en-US" sz="1200" dirty="0" smtClean="0"/>
              <a:t>는 </a:t>
            </a:r>
            <a:r>
              <a:rPr lang="ko-KR" altLang="en-US" sz="1200" dirty="0" err="1" smtClean="0"/>
              <a:t>캔디크러쉬의</a:t>
            </a:r>
            <a:r>
              <a:rPr lang="ko-KR" altLang="en-US" sz="1200" dirty="0" smtClean="0"/>
              <a:t> 하트 개념으로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분에 하나씩 채워짐</a:t>
            </a:r>
            <a:r>
              <a:rPr lang="en-US" altLang="ko-KR" sz="12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또한 각종 퍼즐을 위한 </a:t>
            </a:r>
            <a:r>
              <a:rPr lang="ko-KR" altLang="en-US" sz="1200" dirty="0" err="1" smtClean="0"/>
              <a:t>부스터</a:t>
            </a:r>
            <a:r>
              <a:rPr lang="ko-KR" altLang="en-US" sz="1200" dirty="0" smtClean="0"/>
              <a:t> 아이템 판매 예정</a:t>
            </a:r>
            <a:endParaRPr lang="en-US" altLang="ko-KR" sz="1200" dirty="0" smtClean="0"/>
          </a:p>
        </p:txBody>
      </p:sp>
      <p:pic>
        <p:nvPicPr>
          <p:cNvPr id="9228" name="Picture 12" descr="http://candycrush-cheats.com/wp-content/uploads/2014/01/Color_bom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633" y="3026433"/>
            <a:ext cx="1006653" cy="99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1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 smtClean="0"/>
              <a:t>Layout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83568" y="1778278"/>
            <a:ext cx="2304256" cy="4691323"/>
            <a:chOff x="1115616" y="1268760"/>
            <a:chExt cx="2304256" cy="4691323"/>
          </a:xfrm>
        </p:grpSpPr>
        <p:pic>
          <p:nvPicPr>
            <p:cNvPr id="24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27" t="14204"/>
            <a:stretch/>
          </p:blipFill>
          <p:spPr bwMode="auto">
            <a:xfrm>
              <a:off x="1115616" y="1268760"/>
              <a:ext cx="2304256" cy="4691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06" r="66715"/>
            <a:stretch/>
          </p:blipFill>
          <p:spPr bwMode="auto">
            <a:xfrm>
              <a:off x="1259632" y="3259072"/>
              <a:ext cx="2016224" cy="2425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http://whofortedblog.com/wp-content/uploads/2013/06/toiletghost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1602888"/>
              <a:ext cx="2016224" cy="1533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5" descr="C:\Users\softzen\Desktop\mai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9" r="45720" b="91689"/>
          <a:stretch/>
        </p:blipFill>
        <p:spPr bwMode="auto">
          <a:xfrm>
            <a:off x="827584" y="1881561"/>
            <a:ext cx="2016224" cy="27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 flipH="1">
            <a:off x="3402164" y="2075148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3441720" y="3212976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3491880" y="4869160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96036" y="2939244"/>
            <a:ext cx="334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유</a:t>
            </a:r>
            <a:r>
              <a:rPr lang="ko-KR" altLang="en-US" sz="1200" b="1" dirty="0">
                <a:solidFill>
                  <a:schemeClr val="tx2"/>
                </a:solidFill>
              </a:rPr>
              <a:t>령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유령의 애니메이션은 없고 흔들림 및 줌인 효과를 넣어 공포심을 자극</a:t>
            </a:r>
            <a:endParaRPr lang="en-US" altLang="ko-KR" sz="12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894860" y="1938898"/>
            <a:ext cx="3348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기본 메뉴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Icon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미션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및 기본 메뉴 아이콘 표시 </a:t>
            </a:r>
            <a:endParaRPr lang="en-US" altLang="ko-KR" sz="1200" dirty="0" smtClean="0"/>
          </a:p>
        </p:txBody>
      </p:sp>
      <p:sp>
        <p:nvSpPr>
          <p:cNvPr id="38" name="직사각형 37"/>
          <p:cNvSpPr/>
          <p:nvPr/>
        </p:nvSpPr>
        <p:spPr>
          <a:xfrm>
            <a:off x="107504" y="999778"/>
            <a:ext cx="8928992" cy="70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flipV="1">
            <a:off x="323528" y="1317804"/>
            <a:ext cx="849694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115616" y="993616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퍼즐 부분의</a:t>
            </a:r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 기본 </a:t>
            </a:r>
            <a:r>
              <a:rPr lang="en-US" altLang="ko-KR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Layout</a:t>
            </a:r>
            <a:endParaRPr lang="ko-KR" altLang="en-US" sz="2000" b="1" i="1" dirty="0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63688" y="1292101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공포심 극대화</a:t>
            </a:r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”</a:t>
            </a:r>
            <a:endParaRPr lang="ko-KR" altLang="en-US" sz="2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26620" y="4565752"/>
            <a:ext cx="34618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퍼즐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퍼즐이 </a:t>
            </a:r>
            <a:r>
              <a:rPr lang="ko-KR" altLang="en-US" sz="1200" dirty="0" err="1" smtClean="0"/>
              <a:t>터질때</a:t>
            </a:r>
            <a:r>
              <a:rPr lang="ko-KR" altLang="en-US" sz="1200" dirty="0" smtClean="0"/>
              <a:t> 나는 사운드 </a:t>
            </a:r>
            <a:r>
              <a:rPr lang="ko-KR" altLang="en-US" sz="1200" dirty="0" err="1" smtClean="0"/>
              <a:t>이펙트로</a:t>
            </a:r>
            <a:r>
              <a:rPr lang="ko-KR" altLang="en-US" sz="1200" dirty="0" smtClean="0"/>
              <a:t> 공포심을 자극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퍼즐 풀이를 할 때마다 귀신의 </a:t>
            </a:r>
            <a:r>
              <a:rPr lang="en-US" altLang="ko-KR" sz="1200" dirty="0" smtClean="0"/>
              <a:t>HP</a:t>
            </a:r>
            <a:r>
              <a:rPr lang="ko-KR" altLang="en-US" sz="1200" dirty="0" smtClean="0"/>
              <a:t>는 줄어들고 화면과 멀어짐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반대로 퍼즐을 시간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횟수 안에 풀지 못할 경우 유령이 스크린 앞으로 점점 다가옴 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533662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7504" y="999778"/>
            <a:ext cx="8928992" cy="70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323528" y="1317804"/>
            <a:ext cx="8496944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5616" y="993616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마치 잔혹동화 와 같은</a:t>
            </a:r>
            <a:r>
              <a:rPr lang="en-US" altLang="ko-KR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..</a:t>
            </a:r>
            <a:endParaRPr lang="ko-KR" altLang="en-US" sz="2000" b="1" i="1" dirty="0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292101"/>
            <a:ext cx="61926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무섭지만 뭔가 신비스럽고 아름다운</a:t>
            </a:r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..</a:t>
            </a:r>
            <a:endParaRPr lang="ko-KR" altLang="en-US" sz="2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flipH="1">
            <a:off x="8388424" y="999778"/>
            <a:ext cx="648072" cy="70102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4" descr="http://th03.deviantart.net/fs70/200H/i/2014/317/5/5/gul_nice_puck_all_scary_ghost_by_asdfrx-d86cln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5" y="4311536"/>
            <a:ext cx="3888432" cy="201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4.bp.blogspot.com/-ZitqONrGReA/TkQXOu7rd0I/AAAAAAAADxM/YteTYBeomW4/s800/fac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35648"/>
            <a:ext cx="2160240" cy="221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th05.deviantart.net/fs70/PRE/i/2012/243/b/c/pretty_ghostly_ghost_by_freakiichild-d5d204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936170"/>
            <a:ext cx="3024335" cy="22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8" r="1949"/>
          <a:stretch/>
        </p:blipFill>
        <p:spPr bwMode="auto">
          <a:xfrm>
            <a:off x="3779912" y="1936170"/>
            <a:ext cx="2213808" cy="222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4" descr="https://encrypted-tbn2.gstatic.com/images?q=tbn:ANd9GcSq49Hwznv9Y6wEBVGlLvhxJFNZeVijm02kIFVQ_uKTZuinXwccn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4293096"/>
            <a:ext cx="3384377" cy="20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46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마치며</a:t>
            </a:r>
            <a:endParaRPr lang="ko-KR" altLang="en-US" dirty="0"/>
          </a:p>
        </p:txBody>
      </p:sp>
      <p:pic>
        <p:nvPicPr>
          <p:cNvPr id="9" name="Picture 4" descr="http://cfile2.uf.tistory.com/image/1539063D504F2FE30666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124744"/>
            <a:ext cx="857695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53052" y="5229200"/>
            <a:ext cx="1979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Thank you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861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게임개요</a:t>
            </a:r>
            <a:endParaRPr lang="ko-KR" altLang="en-US" dirty="0"/>
          </a:p>
        </p:txBody>
      </p:sp>
      <p:sp>
        <p:nvSpPr>
          <p:cNvPr id="4" name="AutoShape 21"/>
          <p:cNvSpPr>
            <a:spLocks noChangeArrowheads="1"/>
          </p:cNvSpPr>
          <p:nvPr/>
        </p:nvSpPr>
        <p:spPr bwMode="auto">
          <a:xfrm>
            <a:off x="5456416" y="929040"/>
            <a:ext cx="3528392" cy="136815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accent1"/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600" b="1" dirty="0" smtClean="0">
                <a:latin typeface="휴먼엑스포" pitchFamily="18" charset="-127"/>
                <a:ea typeface="휴먼엑스포" pitchFamily="18" charset="-127"/>
              </a:rPr>
              <a:t>Location Based Puzzle Game</a:t>
            </a:r>
            <a:endParaRPr lang="en-US" altLang="ko-KR" sz="1600" b="1" dirty="0" smtClean="0">
              <a:latin typeface="휴먼엑스포" pitchFamily="18" charset="-127"/>
              <a:ea typeface="휴먼엑스포" pitchFamily="18" charset="-127"/>
            </a:endParaRPr>
          </a:p>
          <a:p>
            <a:pPr algn="ctr"/>
            <a:endParaRPr lang="en-US" altLang="ko-KR" sz="1000" b="1" dirty="0" smtClean="0">
              <a:latin typeface="휴먼엑스포" pitchFamily="18" charset="-127"/>
              <a:ea typeface="휴먼엑스포" pitchFamily="18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642F04"/>
                </a:solidFill>
                <a:latin typeface="휴먼엑스포" pitchFamily="18" charset="-127"/>
                <a:ea typeface="휴먼엑스포" pitchFamily="18" charset="-127"/>
              </a:rPr>
              <a:t>Project G</a:t>
            </a:r>
            <a:endParaRPr lang="ko-KR" altLang="en-US" sz="2400" b="1" dirty="0" smtClean="0">
              <a:solidFill>
                <a:srgbClr val="642F04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26195"/>
              </p:ext>
            </p:extLst>
          </p:nvPr>
        </p:nvGraphicFramePr>
        <p:xfrm>
          <a:off x="179512" y="4163340"/>
          <a:ext cx="5112568" cy="221798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20764"/>
                <a:gridCol w="3591804"/>
              </a:tblGrid>
              <a:tr h="3060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게임 명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한글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TBD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noFill/>
                  </a:tcPr>
                </a:tc>
              </a:tr>
              <a:tr h="318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게임 명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영문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TBD 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noFill/>
                  </a:tcPr>
                </a:tc>
              </a:tr>
              <a:tr h="318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지원 플랫폼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아이폰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안드로이드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noFill/>
                  </a:tcPr>
                </a:tc>
              </a:tr>
              <a:tr h="318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장르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육성 퍼즐</a:t>
                      </a:r>
                      <a:endParaRPr lang="en-US" altLang="ko-KR" sz="14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noFill/>
                  </a:tcPr>
                </a:tc>
              </a:tr>
              <a:tr h="318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용량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30MB (TBD)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noFill/>
                  </a:tcPr>
                </a:tc>
              </a:tr>
              <a:tr h="318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개발완료 예정일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2015 3Q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noFill/>
                  </a:tcPr>
                </a:tc>
              </a:tr>
              <a:tr h="318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국내 출시</a:t>
                      </a:r>
                      <a:r>
                        <a:rPr lang="ko-KR" altLang="en-US" sz="14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여부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Google Play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731350"/>
              </p:ext>
            </p:extLst>
          </p:nvPr>
        </p:nvGraphicFramePr>
        <p:xfrm>
          <a:off x="5447144" y="4149080"/>
          <a:ext cx="3528392" cy="2255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528392"/>
              </a:tblGrid>
              <a:tr h="133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게임 내용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9274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u="sng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Project G</a:t>
                      </a:r>
                      <a:r>
                        <a:rPr lang="ko-KR" altLang="en-US" sz="1200" b="0" u="none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는 유저의 실제 위치의 주변을 스캔 하여 나타나는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유령을 수렵하는 </a:t>
                      </a:r>
                      <a:r>
                        <a:rPr lang="en-US" altLang="ko-KR" sz="1200" b="1" u="sng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Location Based Battle Puzzle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게임이다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유저는 유령들을 상대하며 </a:t>
                      </a:r>
                      <a:r>
                        <a:rPr lang="en-US" altLang="ko-KR" sz="1200" b="1" u="sng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KILL OR SAVE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통해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유령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사냥꾼 또는 성직자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엑소시스트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랭크를 올릴 수 있으며 강화할 수록 출현하는 유령들의 레벨 또한 올라간다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한마디로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캡콤사의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몬스터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헌터처럼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몬스터를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수렵하고 랭크를 올리는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최고의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고스트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헌터가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되기 위해 꾸준히 유령을 수렵하는 게임이다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436096" y="2423790"/>
            <a:ext cx="367240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세상이 어지러워지고 있어</a:t>
            </a:r>
            <a:endParaRPr lang="en-US" altLang="ko-KR" sz="1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큰 기운들이 흐트러지고</a:t>
            </a:r>
            <a:endParaRPr lang="en-US" altLang="ko-KR" sz="1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여기저기서 묻혔던 기운들이 </a:t>
            </a:r>
            <a:endParaRPr lang="en-US" altLang="ko-KR" sz="1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다시 </a:t>
            </a:r>
            <a:r>
              <a:rPr lang="ko-KR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일어나고 있구나</a:t>
            </a:r>
            <a:r>
              <a:rPr lang="en-US" altLang="ko-KR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9217" y="3553271"/>
            <a:ext cx="367240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퇴마록</a:t>
            </a:r>
            <a:r>
              <a:rPr lang="ko-KR" altLang="en-US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中</a:t>
            </a:r>
            <a:r>
              <a:rPr lang="en-US" altLang="ko-KR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-</a:t>
            </a:r>
            <a:endParaRPr lang="ko-KR" altLang="en-US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 descr="http://cfile236.uf.daum.net/image/134BBC394FF2DE00114B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4920"/>
            <a:ext cx="511256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8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기획의도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6136" y="1916832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왜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위치기</a:t>
            </a:r>
            <a:r>
              <a:rPr lang="ko-KR" altLang="en-US" sz="1200" b="1" dirty="0">
                <a:solidFill>
                  <a:schemeClr val="tx2"/>
                </a:solidFill>
              </a:rPr>
              <a:t>반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인가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위치기반을 도입함으로 다양한 유령을 수렵하기 위해 유저는 일상 생활 시 장소를 이동할 때마다 각 장소의 새로운 유령을 수렵하기 위해 게임에 접속할 것이다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796136" y="3429000"/>
            <a:ext cx="3096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왜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배틀 퍼즐인가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?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누구에게나 익숙하고 쉽게 접근할 </a:t>
            </a:r>
            <a:r>
              <a:rPr lang="ko-KR" altLang="en-US" sz="1200" dirty="0" smtClean="0"/>
              <a:t>수 있는 퍼즐을 도입하여 유령을 수렵하는 과정이 언제나 똑같지 않고 다양한 전략으로 풀어갈 수 있는 장점이 있어 퍼즐로 선택</a:t>
            </a:r>
            <a:r>
              <a:rPr lang="en-US" altLang="ko-KR" sz="1200" dirty="0" smtClean="0"/>
              <a:t>. </a:t>
            </a:r>
            <a:endParaRPr lang="en-US" altLang="ko-KR" sz="12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07504" y="999778"/>
            <a:ext cx="8928992" cy="70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179512" y="1317800"/>
            <a:ext cx="864096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1560" y="993616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Project G?</a:t>
            </a:r>
            <a:endParaRPr lang="ko-KR" altLang="en-US" sz="2000" b="1" i="1" dirty="0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6512" y="1292101"/>
            <a:ext cx="82089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ko-KR" altLang="en-US" sz="20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위치 기반 </a:t>
            </a:r>
            <a:r>
              <a:rPr lang="en-US" altLang="ko-KR" sz="20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(Location Based) </a:t>
            </a:r>
            <a:r>
              <a:rPr lang="en-US" altLang="ko-KR" sz="20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”</a:t>
            </a:r>
            <a:r>
              <a:rPr lang="ko-KR" altLang="en-US" sz="20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20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+ </a:t>
            </a:r>
            <a:r>
              <a:rPr lang="en-US" altLang="ko-KR" sz="20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ko-KR" altLang="en-US" sz="2000" b="1" i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배틀퍼즐</a:t>
            </a:r>
            <a:r>
              <a:rPr lang="en-US" altLang="ko-KR" sz="20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”</a:t>
            </a:r>
            <a:r>
              <a:rPr lang="ko-KR" altLang="en-US" sz="20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게임의 </a:t>
            </a:r>
            <a:r>
              <a:rPr lang="ko-KR" altLang="en-US" sz="20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만남</a:t>
            </a:r>
            <a:endParaRPr lang="ko-KR" altLang="en-US" sz="2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이등변 삼각형 13"/>
          <p:cNvSpPr/>
          <p:nvPr/>
        </p:nvSpPr>
        <p:spPr>
          <a:xfrm flipH="1">
            <a:off x="8388424" y="999778"/>
            <a:ext cx="648072" cy="70102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WordArt 9"/>
          <p:cNvSpPr>
            <a:spLocks noChangeArrowheads="1" noChangeShapeType="1" noTextEdit="1"/>
          </p:cNvSpPr>
          <p:nvPr/>
        </p:nvSpPr>
        <p:spPr bwMode="auto">
          <a:xfrm>
            <a:off x="229976" y="999777"/>
            <a:ext cx="904690" cy="70102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endParaRPr lang="ko-KR" altLang="en-US" sz="3600" kern="10" spc="0" dirty="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chemeClr val="bg1"/>
              </a:solidFill>
              <a:effectLst/>
              <a:latin typeface="돋움"/>
              <a:ea typeface="돋움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9632" y="6074142"/>
            <a:ext cx="74168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ko-KR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유저의 실제 위치 주변을 </a:t>
            </a:r>
            <a:r>
              <a:rPr lang="ko-KR" altLang="en-US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 스캔하고 출현하는 유령을 수렵하라</a:t>
            </a:r>
            <a:r>
              <a:rPr lang="en-US" altLang="ko-KR" sz="1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!!</a:t>
            </a:r>
            <a:endParaRPr lang="ko-KR" altLang="en-US" sz="1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6616" y="4941168"/>
            <a:ext cx="3096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육성요소 도입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강화시스템을 도입하여 </a:t>
            </a:r>
            <a:r>
              <a:rPr lang="en-US" altLang="ko-KR" sz="1200" dirty="0" smtClean="0">
                <a:latin typeface="+mn-ea"/>
              </a:rPr>
              <a:t>replay-ability </a:t>
            </a:r>
            <a:r>
              <a:rPr lang="ko-KR" altLang="en-US" sz="1200" dirty="0" smtClean="0">
                <a:latin typeface="+mn-ea"/>
              </a:rPr>
              <a:t>및 </a:t>
            </a:r>
            <a:r>
              <a:rPr lang="en-US" altLang="ko-KR" sz="1200" dirty="0" smtClean="0">
                <a:latin typeface="+mn-ea"/>
              </a:rPr>
              <a:t>retention</a:t>
            </a:r>
            <a:r>
              <a:rPr lang="ko-KR" altLang="en-US" sz="1200" dirty="0" smtClean="0">
                <a:latin typeface="+mn-ea"/>
              </a:rPr>
              <a:t>을 유지</a:t>
            </a:r>
            <a:r>
              <a:rPr lang="ko-KR" altLang="en-US" sz="1200" dirty="0" smtClean="0">
                <a:latin typeface="+mn-ea"/>
              </a:rPr>
              <a:t>하고</a:t>
            </a:r>
            <a:r>
              <a:rPr lang="en-US" altLang="ko-KR" sz="1200" dirty="0" smtClean="0">
                <a:latin typeface="+mn-ea"/>
              </a:rPr>
              <a:t>, in-app purchase </a:t>
            </a:r>
            <a:r>
              <a:rPr lang="ko-KR" altLang="en-US" sz="1200" dirty="0" smtClean="0">
                <a:latin typeface="+mn-ea"/>
              </a:rPr>
              <a:t>아이템들을 연계함 </a:t>
            </a:r>
            <a:endParaRPr lang="en-US" altLang="ko-KR" sz="1200" dirty="0" smtClean="0">
              <a:latin typeface="+mn-ea"/>
            </a:endParaRPr>
          </a:p>
        </p:txBody>
      </p:sp>
      <p:pic>
        <p:nvPicPr>
          <p:cNvPr id="2050" name="Picture 2" descr="http://www.geek.com/wp-content/uploads/2013/12/pad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89976"/>
            <a:ext cx="1632181" cy="23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s.eurogamer.net/2013/usgamer/MarvelPuzzleQues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989976"/>
            <a:ext cx="1632181" cy="23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fs01.androidpit.info/a/be/66/blaz-blue-battle-puzzle-be668d-h9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88840"/>
            <a:ext cx="1632181" cy="23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mages.pocketgamer.co.uk/FCKEditorFiles/shadow-citi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06625" y="4086063"/>
            <a:ext cx="1385071" cy="223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engadgeted.files.wordpress.com/2011/01/dokobot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04110" y="4014201"/>
            <a:ext cx="1407722" cy="23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2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게임방법</a:t>
            </a:r>
            <a:endParaRPr lang="ko-KR" altLang="en-US" dirty="0"/>
          </a:p>
        </p:txBody>
      </p:sp>
      <p:sp>
        <p:nvSpPr>
          <p:cNvPr id="8" name="원형 화살표 7"/>
          <p:cNvSpPr/>
          <p:nvPr/>
        </p:nvSpPr>
        <p:spPr>
          <a:xfrm rot="881359">
            <a:off x="3036403" y="2156285"/>
            <a:ext cx="864096" cy="864096"/>
          </a:xfrm>
          <a:prstGeom prst="circularArrow">
            <a:avLst>
              <a:gd name="adj1" fmla="val 12500"/>
              <a:gd name="adj2" fmla="val 1328138"/>
              <a:gd name="adj3" fmla="val 20457681"/>
              <a:gd name="adj4" fmla="val 13122746"/>
              <a:gd name="adj5" fmla="val 193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원형 화살표 8"/>
          <p:cNvSpPr/>
          <p:nvPr/>
        </p:nvSpPr>
        <p:spPr>
          <a:xfrm rot="4385071">
            <a:off x="3886928" y="3619939"/>
            <a:ext cx="864096" cy="864096"/>
          </a:xfrm>
          <a:prstGeom prst="circularArrow">
            <a:avLst>
              <a:gd name="adj1" fmla="val 12500"/>
              <a:gd name="adj2" fmla="val 1328138"/>
              <a:gd name="adj3" fmla="val 20457681"/>
              <a:gd name="adj4" fmla="val 13122746"/>
              <a:gd name="adj5" fmla="val 193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원형 화살표 9"/>
          <p:cNvSpPr/>
          <p:nvPr/>
        </p:nvSpPr>
        <p:spPr>
          <a:xfrm rot="7664409">
            <a:off x="2945863" y="5343170"/>
            <a:ext cx="864096" cy="864096"/>
          </a:xfrm>
          <a:prstGeom prst="circularArrow">
            <a:avLst>
              <a:gd name="adj1" fmla="val 12500"/>
              <a:gd name="adj2" fmla="val 1328138"/>
              <a:gd name="adj3" fmla="val 20457681"/>
              <a:gd name="adj4" fmla="val 13122746"/>
              <a:gd name="adj5" fmla="val 193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57291" y="3789040"/>
            <a:ext cx="936104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Encounter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689347" y="5733256"/>
            <a:ext cx="1098677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Battle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51720" y="6112023"/>
            <a:ext cx="1048519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Reward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115095" y="2996952"/>
            <a:ext cx="944737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유령 스캔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원형 화살표 19"/>
          <p:cNvSpPr/>
          <p:nvPr/>
        </p:nvSpPr>
        <p:spPr>
          <a:xfrm rot="12002890">
            <a:off x="1243117" y="5092714"/>
            <a:ext cx="864096" cy="864096"/>
          </a:xfrm>
          <a:prstGeom prst="circularArrow">
            <a:avLst>
              <a:gd name="adj1" fmla="val 12500"/>
              <a:gd name="adj2" fmla="val 1328138"/>
              <a:gd name="adj3" fmla="val 20457681"/>
              <a:gd name="adj4" fmla="val 13122746"/>
              <a:gd name="adj5" fmla="val 193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78967" y="3663878"/>
            <a:ext cx="1231293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Home Menu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6056" y="2036569"/>
            <a:ext cx="38884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Home Menu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endParaRPr lang="en-US" altLang="ko-KR" sz="500" b="1" dirty="0" smtClean="0">
              <a:solidFill>
                <a:schemeClr val="tx2"/>
              </a:solidFill>
            </a:endParaRPr>
          </a:p>
          <a:p>
            <a:r>
              <a:rPr lang="ko-KR" altLang="en-US" sz="1200" dirty="0" smtClean="0"/>
              <a:t>게임의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홈 메뉴 스크린</a:t>
            </a:r>
            <a:endParaRPr lang="en-US" altLang="ko-KR" sz="1200" dirty="0" smtClean="0"/>
          </a:p>
          <a:p>
            <a:endParaRPr lang="en-US" altLang="ko-KR" sz="500" dirty="0" smtClean="0"/>
          </a:p>
          <a:p>
            <a:r>
              <a:rPr lang="en-US" altLang="ko-KR" sz="1200" b="1" u="sng" dirty="0" smtClean="0">
                <a:solidFill>
                  <a:srgbClr val="FF0000"/>
                </a:solidFill>
              </a:rPr>
              <a:t>Start, Profile, Shop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가지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메뉴로 나눠진다</a:t>
            </a:r>
            <a:endParaRPr lang="en-US" altLang="ko-KR" sz="12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5076056" y="2808109"/>
            <a:ext cx="388843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유령 스캔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endParaRPr lang="en-US" altLang="ko-KR" sz="500" b="1" dirty="0" smtClean="0">
              <a:solidFill>
                <a:schemeClr val="tx2"/>
              </a:solidFill>
            </a:endParaRPr>
          </a:p>
          <a:p>
            <a:r>
              <a:rPr lang="en-US" altLang="ko-KR" sz="1200" dirty="0" smtClean="0"/>
              <a:t>Start</a:t>
            </a:r>
            <a:r>
              <a:rPr lang="ko-KR" altLang="en-US" sz="1200" dirty="0" smtClean="0"/>
              <a:t>를 누르면 나오는 인터페이스</a:t>
            </a:r>
            <a:r>
              <a:rPr lang="en-US" altLang="ko-KR" sz="1200" dirty="0" smtClean="0"/>
              <a:t>.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유저의 위치를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구글맵을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통해 확인</a:t>
            </a:r>
            <a:r>
              <a:rPr lang="ko-KR" altLang="en-US" sz="1200" dirty="0" smtClean="0"/>
              <a:t> 후 근처 유령을 스캔 한다</a:t>
            </a:r>
            <a:endParaRPr lang="en-US" altLang="ko-KR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076056" y="3559011"/>
            <a:ext cx="388843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Encounter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endParaRPr lang="en-US" altLang="ko-KR" sz="500" b="1" dirty="0" smtClean="0">
              <a:solidFill>
                <a:schemeClr val="tx2"/>
              </a:solidFill>
            </a:endParaRPr>
          </a:p>
          <a:p>
            <a:r>
              <a:rPr lang="en-US" altLang="ko-KR" sz="1200" dirty="0" smtClean="0"/>
              <a:t>5~6</a:t>
            </a:r>
            <a:r>
              <a:rPr lang="ko-KR" altLang="en-US" sz="1200" dirty="0" smtClean="0"/>
              <a:t>초 간격의 스캔 후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해당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지역에 설정되어 있는 유령이 출현</a:t>
            </a:r>
            <a:endParaRPr lang="en-US" altLang="ko-KR" sz="12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076056" y="4354071"/>
            <a:ext cx="388843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Battle (Puzzle)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endParaRPr lang="en-US" altLang="ko-KR" sz="500" b="1" dirty="0" smtClean="0">
              <a:solidFill>
                <a:schemeClr val="tx2"/>
              </a:solidFill>
            </a:endParaRPr>
          </a:p>
          <a:p>
            <a:r>
              <a:rPr lang="ko-KR" altLang="en-US" sz="1200" dirty="0" smtClean="0"/>
              <a:t>각 유령마다 주어진 횟수가 다르며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횟수 안에 퍼즐을 맞추어 유령을 수렵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퍼즐 메커니즘 디테일 추후 설명</a:t>
            </a:r>
            <a:r>
              <a:rPr lang="en-US" altLang="ko-KR" sz="1200" dirty="0" smtClean="0"/>
              <a:t>)</a:t>
            </a:r>
            <a:endParaRPr lang="en-US" altLang="ko-KR" sz="12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095934" y="5126281"/>
            <a:ext cx="388843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Reward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endParaRPr lang="en-US" altLang="ko-KR" sz="500" b="1" dirty="0" smtClean="0">
              <a:solidFill>
                <a:schemeClr val="tx2"/>
              </a:solidFill>
            </a:endParaRPr>
          </a:p>
          <a:p>
            <a:r>
              <a:rPr lang="ko-KR" altLang="en-US" sz="1200" dirty="0" smtClean="0"/>
              <a:t>유령을 수렵 후 주어지는 보상</a:t>
            </a:r>
            <a:r>
              <a:rPr lang="en-US" altLang="ko-KR" sz="1200" dirty="0" smtClean="0"/>
              <a:t>.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부적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및 향초 등 플레이어에게 도움이 되거나 강화재료</a:t>
            </a:r>
            <a:r>
              <a:rPr lang="ko-KR" altLang="en-US" sz="1200" dirty="0" smtClean="0"/>
              <a:t>로 사용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5105873" y="5872536"/>
            <a:ext cx="388843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Level / Rank UP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endParaRPr lang="en-US" altLang="ko-KR" sz="500" b="1" dirty="0" smtClean="0">
              <a:solidFill>
                <a:schemeClr val="tx2"/>
              </a:solidFill>
            </a:endParaRPr>
          </a:p>
          <a:p>
            <a:r>
              <a:rPr lang="ko-KR" altLang="en-US" sz="1200" dirty="0" smtClean="0"/>
              <a:t>끊임없는 </a:t>
            </a:r>
            <a:r>
              <a:rPr lang="ko-KR" altLang="en-US" sz="1200" dirty="0" err="1" smtClean="0"/>
              <a:t>노가다를</a:t>
            </a:r>
            <a:r>
              <a:rPr lang="ko-KR" altLang="en-US" sz="1200" dirty="0" smtClean="0"/>
              <a:t> 위한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Level/Rank up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시스템 </a:t>
            </a:r>
            <a:r>
              <a:rPr lang="ko-KR" altLang="en-US" sz="1200" dirty="0" smtClean="0"/>
              <a:t>추가</a:t>
            </a:r>
            <a:endParaRPr lang="en-US" altLang="ko-KR" sz="1200" b="1" u="sng" dirty="0" smtClean="0">
              <a:solidFill>
                <a:schemeClr val="accent4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7504" y="999778"/>
            <a:ext cx="8928992" cy="70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flipV="1">
            <a:off x="179512" y="1317802"/>
            <a:ext cx="864096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15616" y="993616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게임의 방법</a:t>
            </a:r>
            <a:endParaRPr lang="ko-KR" altLang="en-US" sz="2000" b="1" i="1" dirty="0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95736" y="1292101"/>
            <a:ext cx="61926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반복 순환 구조의 복잡하지 않은 </a:t>
            </a:r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퍼즐 </a:t>
            </a:r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게임</a:t>
            </a:r>
            <a:endParaRPr lang="ko-KR" altLang="en-US" sz="2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flipH="1">
            <a:off x="8388424" y="999778"/>
            <a:ext cx="648072" cy="70102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547664" y="4005064"/>
            <a:ext cx="20162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반복 순환 구조</a:t>
            </a:r>
            <a:endParaRPr lang="ko-KR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원형 화살표 15"/>
          <p:cNvSpPr/>
          <p:nvPr/>
        </p:nvSpPr>
        <p:spPr>
          <a:xfrm rot="15004661">
            <a:off x="156859" y="3481947"/>
            <a:ext cx="864096" cy="864096"/>
          </a:xfrm>
          <a:prstGeom prst="circularArrow">
            <a:avLst>
              <a:gd name="adj1" fmla="val 12500"/>
              <a:gd name="adj2" fmla="val 1328138"/>
              <a:gd name="adj3" fmla="val 20457681"/>
              <a:gd name="adj4" fmla="val 13122746"/>
              <a:gd name="adj5" fmla="val 193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원형 화살표 21"/>
          <p:cNvSpPr/>
          <p:nvPr/>
        </p:nvSpPr>
        <p:spPr>
          <a:xfrm rot="19188150">
            <a:off x="1220424" y="2021640"/>
            <a:ext cx="864096" cy="864096"/>
          </a:xfrm>
          <a:prstGeom prst="circularArrow">
            <a:avLst>
              <a:gd name="adj1" fmla="val 12500"/>
              <a:gd name="adj2" fmla="val 1328138"/>
              <a:gd name="adj3" fmla="val 20457681"/>
              <a:gd name="adj4" fmla="val 13122746"/>
              <a:gd name="adj5" fmla="val 193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3077" name="Picture 5" descr="C:\Users\softzen\Desktop\mai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9" r="45720" b="91689"/>
          <a:stretch/>
        </p:blipFill>
        <p:spPr bwMode="auto">
          <a:xfrm>
            <a:off x="416784" y="4556468"/>
            <a:ext cx="1562928" cy="37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softzen\Desktop\mai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4" r="66689" b="91702"/>
          <a:stretch/>
        </p:blipFill>
        <p:spPr bwMode="auto">
          <a:xfrm>
            <a:off x="703446" y="4144493"/>
            <a:ext cx="882113" cy="37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79308" y="4970783"/>
            <a:ext cx="1240892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Rank UP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6" name="Picture 2" descr="\\192.168.0.2\project\10.모바일게임\01.프로젝트\36.마이레스토랑\02.그래픽\01.image\03_아이템\아이템 미리보기\가스레인지\45.마스터의 가스레인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356" y="5121312"/>
            <a:ext cx="754565" cy="75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5.ggpht.com/SbANXCiYCeGgCKFjoA3NvauZlmt2Qpxj3jGx7acnRQLlNKSMezXgTNhqDmEhQetJNA=h9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696" y="1801966"/>
            <a:ext cx="864096" cy="11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8" r="1949"/>
          <a:stretch/>
        </p:blipFill>
        <p:spPr bwMode="auto">
          <a:xfrm>
            <a:off x="3336038" y="2788231"/>
            <a:ext cx="957762" cy="90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 descr="http://cfile8.uf.tistory.com/image/1361544150FCB6A31533DB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98" y="4467406"/>
            <a:ext cx="919754" cy="12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imgfiles.plaync.co.kr/file/NShop_BNS/download/20130731-243e7c46-14031a5507d--7f960-v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987" y="4986808"/>
            <a:ext cx="987961" cy="9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jinx.com/content/prod/4005p_254c_2b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0" t="1431" r="6603"/>
          <a:stretch/>
        </p:blipFill>
        <p:spPr bwMode="auto">
          <a:xfrm>
            <a:off x="641496" y="2550506"/>
            <a:ext cx="1148886" cy="10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3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7504" y="999778"/>
            <a:ext cx="8928992" cy="70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59167" y="1317804"/>
            <a:ext cx="866130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5616" y="993616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위치 기반 </a:t>
            </a:r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시스템</a:t>
            </a:r>
            <a:endParaRPr lang="ko-KR" altLang="en-US" sz="2000" b="1" i="1" dirty="0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292101"/>
            <a:ext cx="61926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우리 동네에는 처녀귀신이 산다</a:t>
            </a:r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”</a:t>
            </a:r>
            <a:endParaRPr lang="ko-KR" altLang="en-US" sz="2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flipH="1">
            <a:off x="8388424" y="999778"/>
            <a:ext cx="648072" cy="70102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148064" y="1880111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위치 기반 시스템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타 </a:t>
            </a:r>
            <a:r>
              <a:rPr lang="ko-KR" altLang="en-US" sz="1200" dirty="0" smtClean="0"/>
              <a:t>게임들과 차별성을 두기 위해 위치 기반 시스템을 도입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우리 주위에 보이지 않는 </a:t>
            </a:r>
            <a:r>
              <a:rPr lang="en-US" altLang="ko-KR" sz="1200" dirty="0" smtClean="0"/>
              <a:t>“UNKNOWN” </a:t>
            </a:r>
            <a:r>
              <a:rPr lang="ko-KR" altLang="en-US" sz="1200" dirty="0" smtClean="0"/>
              <a:t>을 </a:t>
            </a:r>
            <a:r>
              <a:rPr lang="ko-KR" altLang="en-US" sz="1200" dirty="0" err="1" smtClean="0"/>
              <a:t>스마트폰으로</a:t>
            </a:r>
            <a:r>
              <a:rPr lang="ko-KR" altLang="en-US" sz="1200" dirty="0" smtClean="0"/>
              <a:t> 찾아내어 수렵하는 </a:t>
            </a:r>
            <a:r>
              <a:rPr lang="ko-KR" altLang="en-US" sz="1200" dirty="0" err="1" smtClean="0"/>
              <a:t>컨셉을</a:t>
            </a:r>
            <a:r>
              <a:rPr lang="ko-KR" altLang="en-US" sz="1200" dirty="0" smtClean="0"/>
              <a:t> 가기 위해 그에 적합한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유령</a:t>
            </a:r>
            <a:r>
              <a:rPr lang="en-US" altLang="ko-KR" sz="1200" dirty="0" smtClean="0"/>
              <a:t>” </a:t>
            </a:r>
            <a:r>
              <a:rPr lang="ko-KR" altLang="en-US" sz="1200" dirty="0" smtClean="0"/>
              <a:t>이라는 소재로 결정 함</a:t>
            </a:r>
            <a:endParaRPr lang="en-US" altLang="ko-KR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7942" y="3265106"/>
            <a:ext cx="36724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각 지역들만의 고유 유령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각 지역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동네 들만의 고유 유령들을 </a:t>
            </a:r>
            <a:r>
              <a:rPr lang="en-US" altLang="ko-KR" sz="1200" dirty="0" smtClean="0"/>
              <a:t>List up</a:t>
            </a:r>
            <a:r>
              <a:rPr lang="ko-KR" altLang="en-US" sz="1200" dirty="0" smtClean="0"/>
              <a:t>하여 설정 함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예를 들어 </a:t>
            </a:r>
            <a:r>
              <a:rPr lang="ko-KR" altLang="en-US" sz="1200" dirty="0" err="1" smtClean="0"/>
              <a:t>강남역</a:t>
            </a:r>
            <a:r>
              <a:rPr lang="ko-KR" altLang="en-US" sz="1200" dirty="0" smtClean="0"/>
              <a:t> 부근은 처녀귀신이 나오는 것으로 설정 하면 처녀귀신이 나올 확률이 매우 높음</a:t>
            </a:r>
            <a:r>
              <a:rPr lang="en-US" altLang="ko-KR" sz="1200" dirty="0" smtClean="0"/>
              <a:t>. </a:t>
            </a:r>
            <a:r>
              <a:rPr lang="ko-KR" altLang="en-US" sz="1200" dirty="0" smtClean="0">
                <a:solidFill>
                  <a:srgbClr val="FF0000"/>
                </a:solidFill>
              </a:rPr>
              <a:t>따라서 유저는 일상 생활 시 장소를 이동하면서 다른 유령을 수렵하기 위해 게임에 접속 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집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ko-KR" altLang="en-US" sz="1200" dirty="0" smtClean="0">
                <a:solidFill>
                  <a:srgbClr val="FF0000"/>
                </a:solidFill>
              </a:rPr>
              <a:t>회사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ko-KR" altLang="en-US" sz="1200" dirty="0" smtClean="0">
                <a:solidFill>
                  <a:srgbClr val="FF0000"/>
                </a:solidFill>
              </a:rPr>
              <a:t>버스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지하철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식당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마트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등등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전국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어딜가든</a:t>
            </a:r>
            <a:r>
              <a:rPr lang="en-US" altLang="ko-KR" sz="1200" dirty="0" smtClean="0">
                <a:solidFill>
                  <a:srgbClr val="FF0000"/>
                </a:solidFill>
              </a:rPr>
              <a:t>…) 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79099" y="5127375"/>
            <a:ext cx="3785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en-US" altLang="ko-KR" sz="1200" b="1" dirty="0" smtClean="0">
                <a:solidFill>
                  <a:schemeClr val="tx2"/>
                </a:solidFill>
              </a:rPr>
              <a:t>Q&amp;A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집에서만 하는 유저는 그럼 같은 유령만 수렵하는가</a:t>
            </a:r>
            <a:r>
              <a:rPr lang="en-US" altLang="ko-KR" sz="1200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만약 구미호가 나오는 동네에 살 경우 구미호가 나올 확률이 높지만 적은 확률로 다른 유령 또한 출현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0000"/>
                </a:solidFill>
              </a:rPr>
              <a:t>아이템 </a:t>
            </a:r>
            <a:r>
              <a:rPr lang="en-US" altLang="ko-KR" sz="1200" dirty="0" smtClean="0">
                <a:solidFill>
                  <a:srgbClr val="FF0000"/>
                </a:solidFill>
              </a:rPr>
              <a:t>“</a:t>
            </a:r>
            <a:r>
              <a:rPr lang="ko-KR" altLang="en-US" sz="1200" dirty="0" smtClean="0">
                <a:solidFill>
                  <a:srgbClr val="FF0000"/>
                </a:solidFill>
              </a:rPr>
              <a:t>향초</a:t>
            </a:r>
            <a:r>
              <a:rPr lang="en-US" altLang="ko-KR" sz="1200" dirty="0" smtClean="0">
                <a:solidFill>
                  <a:srgbClr val="FF0000"/>
                </a:solidFill>
              </a:rPr>
              <a:t>”</a:t>
            </a:r>
            <a:r>
              <a:rPr lang="ko-KR" altLang="en-US" sz="1200" dirty="0" smtClean="0">
                <a:solidFill>
                  <a:srgbClr val="FF0000"/>
                </a:solidFill>
              </a:rPr>
              <a:t>를 통해 랜덤으로 유령 출현 가능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pic>
        <p:nvPicPr>
          <p:cNvPr id="4098" name="Picture 2" descr="http://pds24.egloos.com/pds/201202/03/51/f0028951_4f2b93ccc276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5" y="1916833"/>
            <a:ext cx="462303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-QkP4_lO4V6Y/TXP5VLHJBQI/AAAAAAAAAFg/IKXrzU6Qjm8/s1600/korea_church_seoul_goo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7" y="4370010"/>
            <a:ext cx="4589943" cy="201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4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7504" y="999778"/>
            <a:ext cx="8928992" cy="70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79512" y="1317804"/>
            <a:ext cx="864096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5616" y="993616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배틀 퍼즐 시스템</a:t>
            </a:r>
            <a:endParaRPr lang="ko-KR" altLang="en-US" sz="2000" b="1" i="1" dirty="0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292101"/>
            <a:ext cx="61926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유령과의 사투는 퍼즐로 승부한다</a:t>
            </a:r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!”</a:t>
            </a:r>
            <a:endParaRPr lang="ko-KR" altLang="en-US" sz="2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flipH="1">
            <a:off x="8388424" y="999778"/>
            <a:ext cx="648072" cy="70102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76056" y="1988840"/>
            <a:ext cx="3960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다가오는 유령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스마트폰</a:t>
            </a:r>
            <a:r>
              <a:rPr lang="ko-KR" altLang="en-US" sz="1200" dirty="0" smtClean="0"/>
              <a:t> 상단 부분에 나타나는 유령은 시간 및 퍼즐 횟수가 줄어들 수록 가까이 다가오며 기간 내에 주어진 미션을 못할 경우 유령 수렵은 실패한다</a:t>
            </a:r>
            <a:r>
              <a:rPr lang="en-US" altLang="ko-KR" sz="1200" dirty="0" smtClean="0"/>
              <a:t>. </a:t>
            </a:r>
            <a:endParaRPr lang="en-US" altLang="ko-KR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105873" y="3243441"/>
            <a:ext cx="3836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숨막히는 사운드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호러스러운</a:t>
            </a:r>
            <a:r>
              <a:rPr lang="ko-KR" altLang="en-US" sz="1200" dirty="0" smtClean="0"/>
              <a:t> 연출은 </a:t>
            </a:r>
            <a:r>
              <a:rPr lang="ko-KR" altLang="en-US" sz="1200" dirty="0" err="1" smtClean="0"/>
              <a:t>비주얼</a:t>
            </a:r>
            <a:r>
              <a:rPr lang="ko-KR" altLang="en-US" sz="1200" dirty="0" smtClean="0"/>
              <a:t> 뿐만 아닌 사운드에서도 느낄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본 게임에서 주는 사운드의 </a:t>
            </a:r>
            <a:r>
              <a:rPr lang="ko-KR" altLang="en-US" sz="1200" dirty="0" err="1" smtClean="0"/>
              <a:t>임팩트가</a:t>
            </a:r>
            <a:r>
              <a:rPr lang="ko-KR" altLang="en-US" sz="1200" dirty="0" smtClean="0"/>
              <a:t> 매우 강하다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아래 영상 참고</a:t>
            </a:r>
            <a:r>
              <a:rPr lang="en-US" altLang="ko-KR" sz="1200" dirty="0"/>
              <a:t>)</a:t>
            </a:r>
            <a:endParaRPr lang="ko-KR" altLang="ko-KR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155164" y="4479303"/>
            <a:ext cx="3923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유령들의 공략 포인트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각 유령들만의 공략 포인트가 서로 다르다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약한 유령일 경우 일반적인 퍼즐 </a:t>
            </a:r>
            <a:r>
              <a:rPr lang="ko-KR" altLang="en-US" sz="1200" dirty="0" err="1" smtClean="0"/>
              <a:t>매칭으로</a:t>
            </a:r>
            <a:r>
              <a:rPr lang="ko-KR" altLang="en-US" sz="1200" dirty="0" smtClean="0"/>
              <a:t> 수렵이 가능하나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보스급의</a:t>
            </a:r>
            <a:r>
              <a:rPr lang="ko-KR" altLang="en-US" sz="1200" dirty="0" smtClean="0"/>
              <a:t> 유령들의 공략법은 더욱더 까다로우며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유령이 직접 방해 블록 설치 및 전반적인 난이도를 올린다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3" y="1874641"/>
            <a:ext cx="4707633" cy="424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61459" y="6118629"/>
            <a:ext cx="460851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/>
              <a:t>예시 게임</a:t>
            </a:r>
            <a:r>
              <a:rPr lang="en-US" altLang="ko-KR" sz="1050" dirty="0" smtClean="0"/>
              <a:t>: </a:t>
            </a:r>
            <a:r>
              <a:rPr lang="en-US" altLang="ko-KR" sz="1050" dirty="0" err="1"/>
              <a:t>Joshikousei</a:t>
            </a:r>
            <a:r>
              <a:rPr lang="en-US" altLang="ko-KR" sz="1050" dirty="0"/>
              <a:t> </a:t>
            </a:r>
            <a:r>
              <a:rPr lang="en-US" altLang="ko-KR" sz="1050" dirty="0" err="1"/>
              <a:t>Nigeru</a:t>
            </a:r>
            <a:r>
              <a:rPr lang="en-US" altLang="ko-KR" sz="1050" dirty="0"/>
              <a:t>! </a:t>
            </a:r>
            <a:r>
              <a:rPr lang="en-US" altLang="ko-KR" sz="1050" dirty="0" err="1"/>
              <a:t>Shinrei</a:t>
            </a:r>
            <a:r>
              <a:rPr lang="en-US" altLang="ko-KR" sz="1050" dirty="0"/>
              <a:t> Puzzle </a:t>
            </a:r>
            <a:r>
              <a:rPr lang="en-US" altLang="ko-KR" sz="1050" dirty="0" err="1"/>
              <a:t>Gakuen</a:t>
            </a:r>
            <a:r>
              <a:rPr lang="en-US" altLang="ko-KR" sz="1050" dirty="0"/>
              <a:t> (Super Lite 2500)</a:t>
            </a:r>
            <a:endParaRPr lang="ko-KR" altLang="ko-KR" sz="1050" dirty="0"/>
          </a:p>
        </p:txBody>
      </p:sp>
      <p:sp>
        <p:nvSpPr>
          <p:cNvPr id="24" name="직사각형 23"/>
          <p:cNvSpPr/>
          <p:nvPr/>
        </p:nvSpPr>
        <p:spPr>
          <a:xfrm>
            <a:off x="5184576" y="597179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sz="1200" dirty="0" smtClean="0">
              <a:hlinkClick r:id="rId3"/>
            </a:endParaRPr>
          </a:p>
          <a:p>
            <a:r>
              <a:rPr lang="en-US" altLang="ko-KR" sz="1200" dirty="0" smtClean="0">
                <a:hlinkClick r:id="rId3"/>
              </a:rPr>
              <a:t>http</a:t>
            </a:r>
            <a:r>
              <a:rPr lang="en-US" altLang="ko-KR" sz="1200" dirty="0">
                <a:hlinkClick r:id="rId3"/>
              </a:rPr>
              <a:t>://</a:t>
            </a:r>
            <a:r>
              <a:rPr lang="en-US" altLang="ko-KR" sz="1200" dirty="0" smtClean="0">
                <a:hlinkClick r:id="rId3"/>
              </a:rPr>
              <a:t>www.youtube.com/watch?v=YhdmZqj_G2s</a:t>
            </a:r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200194" y="5912544"/>
            <a:ext cx="460851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/>
              <a:t>예시 게임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영상 </a:t>
            </a:r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457244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7504" y="999778"/>
            <a:ext cx="8928992" cy="70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79512" y="1317803"/>
            <a:ext cx="864096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5616" y="993616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랭크 </a:t>
            </a:r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시스템</a:t>
            </a:r>
            <a:endParaRPr lang="ko-KR" altLang="en-US" sz="2000" b="1" i="1" dirty="0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1292101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유령을 죽이느냐 구원해주냐는 유저의 선택</a:t>
            </a:r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”</a:t>
            </a:r>
            <a:endParaRPr lang="ko-KR" altLang="en-US" sz="2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flipH="1">
            <a:off x="8388424" y="999778"/>
            <a:ext cx="648072" cy="70102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51520" y="6021288"/>
            <a:ext cx="84609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</a:rPr>
              <a:t>유령을 죽이면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</a:rPr>
              <a:t>고스트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</a:rPr>
              <a:t>헌터</a:t>
            </a:r>
            <a:r>
              <a:rPr lang="ko-KR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</a:rPr>
              <a:t> 랭크 업</a:t>
            </a:r>
            <a:r>
              <a:rPr lang="en-US" altLang="ko-K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b="1" spc="50" dirty="0" smtClean="0">
                <a:ln w="11430"/>
                <a:solidFill>
                  <a:srgbClr val="0088EE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</a:rPr>
              <a:t>유령을 구원하면 성직자 랭크 업</a:t>
            </a:r>
            <a:endParaRPr lang="ko-KR" altLang="en-US" b="1" spc="50" dirty="0">
              <a:ln w="11430"/>
              <a:solidFill>
                <a:srgbClr val="0088EE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50" name="Picture 6" descr="http://fc07.deviantart.net/fs71/i/2013/199/d/d/__off__savior___by_darklitria-d6e2v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96" y="1988434"/>
            <a:ext cx="4284476" cy="385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cfile213.uf.daum.net/image/2254AA3D50E416AB26C4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1" y="1988434"/>
            <a:ext cx="4150095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40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3-1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7504" y="999778"/>
            <a:ext cx="8928992" cy="70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179512" y="1317803"/>
            <a:ext cx="864096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5616" y="993616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랭크 </a:t>
            </a:r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시스템</a:t>
            </a:r>
            <a:endParaRPr lang="ko-KR" altLang="en-US" sz="2000" b="1" i="1" dirty="0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1292101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랭크에 따라 출현하는 유령이 다르다</a:t>
            </a:r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!”</a:t>
            </a:r>
            <a:endParaRPr lang="ko-KR" altLang="en-US" sz="2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flipH="1">
            <a:off x="8388424" y="999778"/>
            <a:ext cx="648072" cy="70102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http://cfile5.uf.tistory.com/image/270B263E52C56DE21A702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r="15071"/>
          <a:stretch/>
        </p:blipFill>
        <p:spPr bwMode="auto">
          <a:xfrm>
            <a:off x="185282" y="2184020"/>
            <a:ext cx="2413902" cy="19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1560" y="4725142"/>
            <a:ext cx="3836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랭크 시스템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Project G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일반적인 </a:t>
            </a:r>
            <a:r>
              <a:rPr lang="en-US" altLang="ko-KR" sz="1200" dirty="0" smtClean="0"/>
              <a:t>RPG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레벨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개념과는 조금 다른 </a:t>
            </a:r>
            <a:r>
              <a:rPr lang="en-US" altLang="ko-KR" sz="1200" dirty="0" smtClean="0"/>
              <a:t>“</a:t>
            </a:r>
            <a:r>
              <a:rPr lang="ko-KR" altLang="en-US" sz="1200" dirty="0" err="1" smtClean="0"/>
              <a:t>헌터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성직자</a:t>
            </a:r>
            <a:r>
              <a:rPr lang="en-US" altLang="ko-KR" sz="1200" dirty="0" smtClean="0"/>
              <a:t>” </a:t>
            </a:r>
            <a:r>
              <a:rPr lang="ko-KR" altLang="en-US" sz="1200" dirty="0" smtClean="0"/>
              <a:t>랭크가 존재함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그냥 숫자의 불과하지만 랭크가 높을수록 얼마나 오래 수렵생활을 했는지 알게 해준다</a:t>
            </a:r>
            <a:r>
              <a:rPr lang="en-US" altLang="ko-KR" sz="1200" dirty="0" smtClean="0"/>
              <a:t>. </a:t>
            </a:r>
            <a:endParaRPr lang="ko-KR" altLang="ko-KR" sz="1200" dirty="0"/>
          </a:p>
        </p:txBody>
      </p:sp>
      <p:pic>
        <p:nvPicPr>
          <p:cNvPr id="7170" name="Picture 2" descr="http://pds12.egloos.com/pds/200812/16/12/c0005312_49471cec69b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711" y="2167892"/>
            <a:ext cx="2044824" cy="19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84646" y="4581128"/>
            <a:ext cx="38363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</a:t>
            </a:r>
            <a:r>
              <a:rPr lang="ko-KR" altLang="en-US" sz="1200" b="1" dirty="0" err="1" smtClean="0">
                <a:solidFill>
                  <a:schemeClr val="tx2"/>
                </a:solidFill>
              </a:rPr>
              <a:t>보스급</a:t>
            </a:r>
            <a:r>
              <a:rPr lang="ko-KR" altLang="en-US" sz="1200" b="1" dirty="0" smtClean="0">
                <a:solidFill>
                  <a:schemeClr val="tx2"/>
                </a:solidFill>
              </a:rPr>
              <a:t> 유령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물론 </a:t>
            </a:r>
            <a:r>
              <a:rPr lang="ko-KR" altLang="en-US" sz="1200" dirty="0" err="1" smtClean="0"/>
              <a:t>헌터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성직자 랭크가 아무런 역할도 하지 않는 것은 아니다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랭크에 따라 수렵 가능한 </a:t>
            </a:r>
            <a:r>
              <a:rPr lang="ko-KR" altLang="en-US" sz="1200" dirty="0" err="1" smtClean="0"/>
              <a:t>보스급</a:t>
            </a:r>
            <a:r>
              <a:rPr lang="ko-KR" altLang="en-US" sz="1200" dirty="0" smtClean="0"/>
              <a:t> 유령들이 출현한다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따라서 구원자의 랭크가 높아야만 볼 수 있는 유령도 존재하기에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유저는 두 가지의 랭크 업 </a:t>
            </a:r>
            <a:r>
              <a:rPr lang="ko-KR" altLang="en-US" sz="1200" dirty="0" err="1" smtClean="0"/>
              <a:t>노가다를</a:t>
            </a:r>
            <a:r>
              <a:rPr lang="ko-KR" altLang="en-US" sz="1200" dirty="0" smtClean="0"/>
              <a:t> 해야 한다</a:t>
            </a:r>
            <a:r>
              <a:rPr lang="en-US" altLang="ko-KR" sz="1200" dirty="0" smtClean="0"/>
              <a:t>. </a:t>
            </a:r>
            <a:endParaRPr lang="ko-KR" altLang="ko-KR" sz="1200" dirty="0"/>
          </a:p>
        </p:txBody>
      </p:sp>
      <p:pic>
        <p:nvPicPr>
          <p:cNvPr id="7179" name="Picture 11" descr="http://cdn2-b.examiner.com/sites/default/files/styles/image_content_width/hash/1d/00/GR.JPG?itok=_TAVEJj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845" y="2020691"/>
            <a:ext cx="3398595" cy="227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83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시스템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7504" y="999778"/>
            <a:ext cx="8928992" cy="701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395536" y="1317802"/>
            <a:ext cx="842493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5616" y="993616"/>
            <a:ext cx="61926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i="1" dirty="0" smtClean="0">
                <a:ln>
                  <a:solidFill>
                    <a:schemeClr val="accent4"/>
                  </a:solidFill>
                </a:ln>
                <a:solidFill>
                  <a:schemeClr val="bg1"/>
                </a:solidFill>
              </a:rPr>
              <a:t>보상 시스템</a:t>
            </a:r>
            <a:endParaRPr lang="ko-KR" altLang="en-US" sz="2000" b="1" i="1" dirty="0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1292101"/>
            <a:ext cx="66247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“</a:t>
            </a:r>
            <a:r>
              <a:rPr lang="ko-KR" altLang="en-US" sz="2400" b="1" i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랭크업을</a:t>
            </a:r>
            <a:r>
              <a:rPr lang="ko-KR" altLang="en-US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위한 경험치 및 퍼즐을 위한 아이템</a:t>
            </a:r>
            <a:r>
              <a:rPr lang="en-US" altLang="ko-KR" sz="2400" b="1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”</a:t>
            </a:r>
            <a:endParaRPr lang="ko-KR" altLang="en-US" sz="2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flipH="1">
            <a:off x="8388424" y="999778"/>
            <a:ext cx="648072" cy="70102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26864" y="2049710"/>
            <a:ext cx="3501360" cy="3528392"/>
            <a:chOff x="35496" y="1883626"/>
            <a:chExt cx="3501360" cy="3528392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8" r="1949"/>
            <a:stretch/>
          </p:blipFill>
          <p:spPr bwMode="auto">
            <a:xfrm>
              <a:off x="944568" y="1883626"/>
              <a:ext cx="2592288" cy="35283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043608" y="2708920"/>
              <a:ext cx="182801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수렵 성공</a:t>
              </a:r>
              <a:endParaRPr lang="ko-KR" altLang="en-US" sz="20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496" y="3491716"/>
              <a:ext cx="26690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Ranking :  B</a:t>
              </a:r>
              <a:endParaRPr lang="ko-KR" altLang="en-US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4800" y="3923764"/>
              <a:ext cx="26690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i="1" dirty="0" err="1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헌터</a:t>
              </a:r>
              <a:r>
                <a:rPr lang="ko-KR" altLang="en-US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랭크</a:t>
              </a:r>
              <a:r>
                <a:rPr lang="en-US" altLang="ko-KR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:  +240</a:t>
              </a:r>
              <a:endParaRPr lang="ko-KR" altLang="en-US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5120" y="4407500"/>
              <a:ext cx="26690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i="1" dirty="0" err="1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클리어</a:t>
              </a:r>
              <a:r>
                <a:rPr lang="ko-KR" altLang="en-US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타임</a:t>
              </a:r>
              <a:r>
                <a:rPr lang="en-US" altLang="ko-KR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:  2:15</a:t>
              </a:r>
              <a:endParaRPr lang="ko-KR" altLang="en-US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71600" y="2227600"/>
              <a:ext cx="223501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처녀귀신 </a:t>
              </a:r>
              <a:r>
                <a:rPr lang="en-US" altLang="ko-KR" sz="2000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(SSS)</a:t>
              </a:r>
              <a:endParaRPr lang="ko-KR" altLang="en-US" sz="20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8200" name="Picture 8" descr="http://angelalliance.dolygames.com/wp-content/uploads/2014/05/loop-quest-items-2-rewards-dolygames.com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49710"/>
            <a:ext cx="208823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184068" y="5649484"/>
            <a:ext cx="385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퍼즐 아이템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퍼즐에 도움이 되는 아이템들을 제공</a:t>
            </a:r>
            <a:r>
              <a:rPr lang="en-US" altLang="ko-KR" sz="1200" dirty="0"/>
              <a:t>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(Details to be added on separate document)</a:t>
            </a:r>
            <a:endParaRPr lang="en-US" altLang="ko-KR" sz="1200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642928" y="5640928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</a:rPr>
              <a:t>■ 랭크 </a:t>
            </a:r>
            <a:r>
              <a:rPr lang="ko-KR" altLang="en-US" sz="1200" b="1" dirty="0">
                <a:solidFill>
                  <a:schemeClr val="tx2"/>
                </a:solidFill>
              </a:rPr>
              <a:t>업</a:t>
            </a:r>
            <a:endParaRPr lang="en-US" altLang="ko-KR" sz="1200" b="1" dirty="0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랭크 업을 위한 경험치 부여 및 수렵한 유령의 정보를 제공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같은 유령일지라도 등급이 존재한다</a:t>
            </a:r>
            <a:r>
              <a:rPr lang="en-US" altLang="ko-KR" sz="1200" dirty="0" smtClean="0"/>
              <a:t>. 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1067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</TotalTime>
  <Words>1005</Words>
  <Application>Microsoft Office PowerPoint</Application>
  <PresentationFormat>화면 슬라이드 쇼(4:3)</PresentationFormat>
  <Paragraphs>154</Paragraphs>
  <Slides>14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Project G</vt:lpstr>
      <vt:lpstr>게임개요</vt:lpstr>
      <vt:lpstr>기획의도</vt:lpstr>
      <vt:lpstr>게임방법</vt:lpstr>
      <vt:lpstr>시스템1</vt:lpstr>
      <vt:lpstr>시스템2</vt:lpstr>
      <vt:lpstr>시스템3</vt:lpstr>
      <vt:lpstr>시스템3-1</vt:lpstr>
      <vt:lpstr>시스템4</vt:lpstr>
      <vt:lpstr>시스템5</vt:lpstr>
      <vt:lpstr>부분유료화 모델</vt:lpstr>
      <vt:lpstr>기본 Layout</vt:lpstr>
      <vt:lpstr>이미지 컨셉</vt:lpstr>
      <vt:lpstr>마치며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mypc</cp:lastModifiedBy>
  <cp:revision>174</cp:revision>
  <dcterms:created xsi:type="dcterms:W3CDTF">2006-10-05T04:04:58Z</dcterms:created>
  <dcterms:modified xsi:type="dcterms:W3CDTF">2014-11-25T15:02:42Z</dcterms:modified>
</cp:coreProperties>
</file>